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edeaplicaciones.minetur.gob.es/RII/consultaspublicas/consultadatos.asp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oe.es/boe/dias/2017/02/18/pdfs/BOE-A-2017-1679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1718738"/>
            <a:ext cx="8493715" cy="1646302"/>
          </a:xfrm>
        </p:spPr>
        <p:txBody>
          <a:bodyPr/>
          <a:lstStyle/>
          <a:p>
            <a:r>
              <a:rPr lang="es-ES" b="1" dirty="0"/>
              <a:t>REAL DECRETO 115/2017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352" y="3365037"/>
            <a:ext cx="7981651" cy="1096899"/>
          </a:xfrm>
        </p:spPr>
        <p:txBody>
          <a:bodyPr>
            <a:normAutofit/>
          </a:bodyPr>
          <a:lstStyle/>
          <a:p>
            <a:r>
              <a:rPr lang="es-ES" sz="2500" b="1" dirty="0"/>
              <a:t>Comercialización y manipulación de gases fluorados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99077E-0B4A-406D-B220-49065EA6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79" y="264223"/>
            <a:ext cx="9729216" cy="1096899"/>
          </a:xfrm>
        </p:spPr>
        <p:txBody>
          <a:bodyPr/>
          <a:lstStyle/>
          <a:p>
            <a:pPr algn="ctr"/>
            <a:r>
              <a:rPr lang="es-ES" b="1" dirty="0"/>
              <a:t>PREGUNTAS FRECUENTES: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5D7D30-9A01-4B54-9FBB-DAA2A3361F06}"/>
              </a:ext>
            </a:extLst>
          </p:cNvPr>
          <p:cNvSpPr txBox="1"/>
          <p:nvPr/>
        </p:nvSpPr>
        <p:spPr>
          <a:xfrm>
            <a:off x="886692" y="1402191"/>
            <a:ext cx="8458534" cy="14773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b="1" dirty="0"/>
              <a:t>1.- ¿A quién afecta la nueva regulación?</a:t>
            </a:r>
          </a:p>
          <a:p>
            <a:r>
              <a:rPr lang="es-ES" dirty="0"/>
              <a:t>A todos los comerciantes de electrodomésticos que vendan equipos no sellados</a:t>
            </a:r>
          </a:p>
          <a:p>
            <a:r>
              <a:rPr lang="es-ES" dirty="0"/>
              <a:t>herméticamente que contengan gases fluorados en su interior, como equipos de</a:t>
            </a:r>
          </a:p>
          <a:p>
            <a:r>
              <a:rPr lang="es-ES" dirty="0"/>
              <a:t>refrigeración, aire acondicionado o bombas de calor.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AE329-5CC9-44A7-83E0-D9CF27B7751B}"/>
              </a:ext>
            </a:extLst>
          </p:cNvPr>
          <p:cNvSpPr txBox="1"/>
          <p:nvPr/>
        </p:nvSpPr>
        <p:spPr>
          <a:xfrm>
            <a:off x="886692" y="2662956"/>
            <a:ext cx="9128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2.- ¿Desde qué fecha es de aplicación la normativa?</a:t>
            </a:r>
          </a:p>
          <a:p>
            <a:r>
              <a:rPr lang="es-ES" dirty="0"/>
              <a:t>La normativa fue publicada en el BOE el 18 de febrero del 2017 y en la misma se dice</a:t>
            </a:r>
          </a:p>
          <a:p>
            <a:r>
              <a:rPr lang="es-ES" dirty="0"/>
              <a:t>que será de aplicación al día siguiente, es decir, el 19 de febrero de 2017.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023251-5032-4B44-BCE5-403AE03D21DD}"/>
              </a:ext>
            </a:extLst>
          </p:cNvPr>
          <p:cNvSpPr txBox="1"/>
          <p:nvPr/>
        </p:nvSpPr>
        <p:spPr>
          <a:xfrm>
            <a:off x="886692" y="3710542"/>
            <a:ext cx="90220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3.- ¿Qué sucede en caso de incumplimiento de estas obligaciones por parte del</a:t>
            </a:r>
          </a:p>
          <a:p>
            <a:r>
              <a:rPr lang="es-ES" b="1" dirty="0"/>
              <a:t>comerciante?</a:t>
            </a:r>
          </a:p>
          <a:p>
            <a:r>
              <a:rPr lang="es-ES" dirty="0"/>
              <a:t>El incumplimiento de estas obligaciones por parte del comprador o del comerciante, </a:t>
            </a:r>
          </a:p>
          <a:p>
            <a:r>
              <a:rPr lang="es-ES" dirty="0"/>
              <a:t>estará sujeto al régimen sancionador previsto en el capítulo VII de la Ley 34/2007</a:t>
            </a:r>
          </a:p>
          <a:p>
            <a:r>
              <a:rPr lang="es-ES" dirty="0"/>
              <a:t>de calidad del aire y de protección de la atmósfera, que fija multas de hasta</a:t>
            </a:r>
          </a:p>
          <a:p>
            <a:r>
              <a:rPr lang="es-ES" dirty="0"/>
              <a:t>20.000 € (por cada expediente, es decir, por cada máquina vendida).</a:t>
            </a:r>
          </a:p>
          <a:p>
            <a:r>
              <a:rPr lang="es-ES" dirty="0"/>
              <a:t>OJO: Aun cuando la instalación la hubiera llevado a cabo una empresa habilitada, </a:t>
            </a:r>
          </a:p>
          <a:p>
            <a:r>
              <a:rPr lang="es-ES" dirty="0"/>
              <a:t>si el comprador </a:t>
            </a:r>
            <a:r>
              <a:rPr lang="es-ES" b="1" dirty="0"/>
              <a:t>no ha entregado</a:t>
            </a:r>
            <a:r>
              <a:rPr lang="es-ES" dirty="0"/>
              <a:t> el anexo VI- parte B que acredita la instalación,</a:t>
            </a:r>
          </a:p>
          <a:p>
            <a:r>
              <a:rPr lang="es-ES" dirty="0"/>
              <a:t>O la entrega </a:t>
            </a:r>
            <a:r>
              <a:rPr lang="es-ES" b="1" dirty="0"/>
              <a:t>más allá del plazo</a:t>
            </a:r>
            <a:r>
              <a:rPr lang="es-ES" dirty="0"/>
              <a:t> establecido, podría ser sancionado.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3EA772-3B70-44AB-B2A5-6E2340CE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9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7C027E-FCF5-4970-9966-0FB762EC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96" y="3230604"/>
            <a:ext cx="2795411" cy="16949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14902"/>
            <a:ext cx="8493715" cy="1646302"/>
          </a:xfrm>
        </p:spPr>
        <p:txBody>
          <a:bodyPr/>
          <a:lstStyle/>
          <a:p>
            <a:pPr algn="ctr"/>
            <a:r>
              <a:rPr lang="es-ES" b="1" dirty="0"/>
              <a:t>¿A qué equipos afecta?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60" y="1661204"/>
            <a:ext cx="7981651" cy="1096899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/>
              <a:t>Equipos precargados de gas fluorado de efecto invernadero no sellados herméticamente.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3CA344-D544-4D17-A420-8BCA66AC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19" y="3167929"/>
            <a:ext cx="1878355" cy="187835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DF74882-6A91-4CA3-A536-B70F2DEF4626}"/>
              </a:ext>
            </a:extLst>
          </p:cNvPr>
          <p:cNvSpPr txBox="1">
            <a:spLocks/>
          </p:cNvSpPr>
          <p:nvPr/>
        </p:nvSpPr>
        <p:spPr>
          <a:xfrm>
            <a:off x="426109" y="2600669"/>
            <a:ext cx="420808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b="1" u="sng" dirty="0"/>
              <a:t>Equipos de aire acondicionado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BE66A3E-6534-4C3A-AE82-D761BA6F28D0}"/>
              </a:ext>
            </a:extLst>
          </p:cNvPr>
          <p:cNvSpPr txBox="1">
            <a:spLocks/>
          </p:cNvSpPr>
          <p:nvPr/>
        </p:nvSpPr>
        <p:spPr>
          <a:xfrm>
            <a:off x="4796247" y="2682155"/>
            <a:ext cx="420808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b="1" u="sng" dirty="0"/>
              <a:t>Bombas de calor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068116-AAC1-461A-822A-E285FCFFB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4" y="5046284"/>
            <a:ext cx="6063821" cy="1352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D84BA3-0785-4061-A63E-F72FA050F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88" y="268744"/>
            <a:ext cx="8493715" cy="1096899"/>
          </a:xfrm>
        </p:spPr>
        <p:txBody>
          <a:bodyPr/>
          <a:lstStyle/>
          <a:p>
            <a:pPr algn="ctr"/>
            <a:r>
              <a:rPr lang="es-ES" sz="5000" b="1" dirty="0"/>
              <a:t>¿A qué equipos NO afecta?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60" y="1485712"/>
            <a:ext cx="7981651" cy="1096899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/>
              <a:t>Equipos precargados de gas fluorado de efecto invernadero </a:t>
            </a:r>
            <a:r>
              <a:rPr lang="es-ES" sz="2500" b="1" dirty="0">
                <a:highlight>
                  <a:srgbClr val="FFFF00"/>
                </a:highlight>
              </a:rPr>
              <a:t>SELLADOS HERMÉTICAMENTE</a:t>
            </a:r>
            <a:r>
              <a:rPr lang="es-ES" sz="2500" b="1" dirty="0"/>
              <a:t>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DF74882-6A91-4CA3-A536-B70F2DEF4626}"/>
              </a:ext>
            </a:extLst>
          </p:cNvPr>
          <p:cNvSpPr txBox="1">
            <a:spLocks/>
          </p:cNvSpPr>
          <p:nvPr/>
        </p:nvSpPr>
        <p:spPr>
          <a:xfrm>
            <a:off x="426109" y="2600669"/>
            <a:ext cx="420808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b="1" u="sng" dirty="0"/>
              <a:t>Equipos Monoblock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BE66A3E-6534-4C3A-AE82-D761BA6F28D0}"/>
              </a:ext>
            </a:extLst>
          </p:cNvPr>
          <p:cNvSpPr txBox="1">
            <a:spLocks/>
          </p:cNvSpPr>
          <p:nvPr/>
        </p:nvSpPr>
        <p:spPr>
          <a:xfrm>
            <a:off x="4796247" y="2456587"/>
            <a:ext cx="420808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b="1" u="sng" dirty="0"/>
              <a:t>Chillers y acumuladores aerotérmicos compactos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56E0A9-6318-42D3-9546-A51BDF52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51" y="3764844"/>
            <a:ext cx="1291457" cy="12914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1BABE08-9F06-488E-BB54-5AD58810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4" y="3156316"/>
            <a:ext cx="1460106" cy="16936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E1DCD8-22DC-4C79-9C2D-E07B480E4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26" y="3429000"/>
            <a:ext cx="1807663" cy="18076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A7FA6B-F57E-4F9D-8FE9-760991CF1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289" y="3673555"/>
            <a:ext cx="1418004" cy="158599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070F931B-449C-4081-9D53-7A088BDBB8E8}"/>
              </a:ext>
            </a:extLst>
          </p:cNvPr>
          <p:cNvSpPr txBox="1">
            <a:spLocks/>
          </p:cNvSpPr>
          <p:nvPr/>
        </p:nvSpPr>
        <p:spPr>
          <a:xfrm>
            <a:off x="780288" y="5492357"/>
            <a:ext cx="7981651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b="1" dirty="0"/>
              <a:t>En general </a:t>
            </a:r>
            <a:r>
              <a:rPr lang="es-ES" sz="2500" b="1" dirty="0">
                <a:highlight>
                  <a:srgbClr val="FFFF00"/>
                </a:highlight>
              </a:rPr>
              <a:t>NO</a:t>
            </a:r>
            <a:r>
              <a:rPr lang="es-ES" sz="2500" b="1" dirty="0"/>
              <a:t> afecta a todos aquellos equipos de cuerpo único que no necesiten manipular el circuito frigorífico.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8196EC-A7BD-451B-BAF8-28C30539A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" y="1377362"/>
            <a:ext cx="9729216" cy="1646302"/>
          </a:xfrm>
        </p:spPr>
        <p:txBody>
          <a:bodyPr/>
          <a:lstStyle/>
          <a:p>
            <a:r>
              <a:rPr lang="es-ES" b="1" dirty="0"/>
              <a:t>¿CÓMO AFECTA ESTA NORMA?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352" y="3365037"/>
            <a:ext cx="7981651" cy="1096899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/>
              <a:t>DISTRIBUIDORES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78D8D7-239B-4D48-BE10-0700F62A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843099"/>
            <a:ext cx="7981651" cy="1096899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3400" b="1" dirty="0"/>
              <a:t>Sólo podrán </a:t>
            </a:r>
            <a:r>
              <a:rPr lang="es-ES" sz="3400" b="1" u="sng" dirty="0">
                <a:highlight>
                  <a:srgbClr val="FFFF00"/>
                </a:highlight>
              </a:rPr>
              <a:t>vender</a:t>
            </a:r>
            <a:r>
              <a:rPr lang="es-ES" sz="3400" b="1" dirty="0"/>
              <a:t> estos equipos a </a:t>
            </a:r>
            <a:r>
              <a:rPr lang="es-ES" sz="3400" b="1" u="sng" dirty="0">
                <a:highlight>
                  <a:srgbClr val="FFFF00"/>
                </a:highlight>
              </a:rPr>
              <a:t>empresas instaladoras habilitadas</a:t>
            </a:r>
            <a:r>
              <a:rPr lang="es-ES" sz="3400" b="1" dirty="0"/>
              <a:t>. Se pueden consultar en: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s-ES" sz="2300" b="1" dirty="0">
                <a:hlinkClick r:id="rId2"/>
              </a:rPr>
              <a:t>https://sedeaplicaciones.minetur.gob.es/RII/consultaspublicas/consultadatos.aspx</a:t>
            </a:r>
            <a:r>
              <a:rPr lang="es-ES" sz="2300" b="1" dirty="0"/>
              <a:t>  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75A4C43-19DB-44B1-8850-5060BD0E0C94}"/>
              </a:ext>
            </a:extLst>
          </p:cNvPr>
          <p:cNvSpPr txBox="1">
            <a:spLocks/>
          </p:cNvSpPr>
          <p:nvPr/>
        </p:nvSpPr>
        <p:spPr>
          <a:xfrm>
            <a:off x="993648" y="2036340"/>
            <a:ext cx="7981651" cy="2479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Si se </a:t>
            </a:r>
            <a:r>
              <a:rPr lang="es-ES" sz="2100" b="1" u="sng" dirty="0">
                <a:highlight>
                  <a:srgbClr val="FFFF00"/>
                </a:highlight>
              </a:rPr>
              <a:t>venden</a:t>
            </a:r>
            <a:r>
              <a:rPr lang="es-ES" sz="2100" b="1" dirty="0"/>
              <a:t> equipos a empresas </a:t>
            </a:r>
            <a:r>
              <a:rPr lang="es-ES" sz="2100" b="1" u="sng" dirty="0">
                <a:highlight>
                  <a:srgbClr val="FFFF00"/>
                </a:highlight>
              </a:rPr>
              <a:t>no habilitadas</a:t>
            </a:r>
            <a:r>
              <a:rPr lang="es-ES" sz="2100" b="1" dirty="0"/>
              <a:t> (empresas de reformas, cliente final, </a:t>
            </a:r>
            <a:r>
              <a:rPr lang="es-ES" sz="2100" b="1" dirty="0" err="1"/>
              <a:t>etc</a:t>
            </a:r>
            <a:r>
              <a:rPr lang="es-ES" sz="2100" b="1" dirty="0"/>
              <a:t>) se les deberá facilitar los </a:t>
            </a:r>
            <a:r>
              <a:rPr lang="es-ES" sz="2100" b="1" u="sng" dirty="0">
                <a:highlight>
                  <a:srgbClr val="FFFF00"/>
                </a:highlight>
              </a:rPr>
              <a:t>formularios A y B</a:t>
            </a:r>
            <a:r>
              <a:rPr lang="es-ES" sz="2100" b="1" dirty="0"/>
              <a:t> y éstos deberán </a:t>
            </a:r>
            <a:r>
              <a:rPr lang="es-ES" sz="2100" b="1" u="sng" dirty="0">
                <a:highlight>
                  <a:srgbClr val="FFFF00"/>
                </a:highlight>
              </a:rPr>
              <a:t>retornar</a:t>
            </a:r>
            <a:r>
              <a:rPr lang="es-ES" sz="2100" b="1" dirty="0"/>
              <a:t> en el plazo máximo de </a:t>
            </a:r>
            <a:r>
              <a:rPr lang="es-ES" sz="2100" b="1" u="sng" dirty="0">
                <a:highlight>
                  <a:srgbClr val="FFFF00"/>
                </a:highlight>
              </a:rPr>
              <a:t>un año</a:t>
            </a:r>
            <a:r>
              <a:rPr lang="es-ES" sz="2100" b="1" dirty="0"/>
              <a:t> el </a:t>
            </a:r>
            <a:r>
              <a:rPr lang="es-ES" sz="2100" b="1" u="sng" dirty="0">
                <a:highlight>
                  <a:srgbClr val="FFFF00"/>
                </a:highlight>
              </a:rPr>
              <a:t>formulario B</a:t>
            </a:r>
            <a:r>
              <a:rPr lang="es-ES" sz="2100" b="1" dirty="0"/>
              <a:t> debidamente cumplimentado con los datos de la empresa instaladora habilitada. Si no retornaran dicho formulario se deberá informar al órgano competente de la comunidad autónoma.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879F334-BE21-496D-8E98-3CBF071879C1}"/>
              </a:ext>
            </a:extLst>
          </p:cNvPr>
          <p:cNvSpPr txBox="1">
            <a:spLocks/>
          </p:cNvSpPr>
          <p:nvPr/>
        </p:nvSpPr>
        <p:spPr>
          <a:xfrm>
            <a:off x="987552" y="4725128"/>
            <a:ext cx="7981651" cy="1754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Si se </a:t>
            </a:r>
            <a:r>
              <a:rPr lang="es-ES" sz="2100" b="1" u="sng" dirty="0">
                <a:highlight>
                  <a:srgbClr val="FFFF00"/>
                </a:highlight>
              </a:rPr>
              <a:t>vende</a:t>
            </a:r>
            <a:r>
              <a:rPr lang="es-ES" sz="2100" b="1" dirty="0"/>
              <a:t> equipos a otras </a:t>
            </a:r>
            <a:r>
              <a:rPr lang="es-ES" sz="2100" b="1" u="sng" dirty="0">
                <a:highlight>
                  <a:srgbClr val="FFFF00"/>
                </a:highlight>
              </a:rPr>
              <a:t>empresas mayoristas</a:t>
            </a:r>
            <a:r>
              <a:rPr lang="es-ES" sz="2100" b="1" dirty="0"/>
              <a:t>, se les deberá pedir el </a:t>
            </a:r>
            <a:r>
              <a:rPr lang="es-ES" sz="2100" b="1" u="sng" dirty="0">
                <a:highlight>
                  <a:srgbClr val="FFFF00"/>
                </a:highlight>
              </a:rPr>
              <a:t>CNAE y en el IAE</a:t>
            </a:r>
            <a:r>
              <a:rPr lang="es-ES" sz="2100" b="1" dirty="0"/>
              <a:t> deberá figurar el epígrafe que lo defina como empresa distribuidora. Se deberán conservar estos documentos ante una posible inspección.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A6B75-F6B3-4B46-9A31-A63AF1837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DDE057-EEF0-4F6A-92F5-9E9170B6D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865677"/>
            <a:ext cx="7981651" cy="109689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Sólo podrán vender estos equipos al usuario final cuando </a:t>
            </a:r>
            <a:r>
              <a:rPr lang="es-ES" sz="2100" b="1" u="sng" dirty="0">
                <a:highlight>
                  <a:srgbClr val="FFFF00"/>
                </a:highlight>
              </a:rPr>
              <a:t>se aporten pruebas</a:t>
            </a:r>
            <a:r>
              <a:rPr lang="es-ES" sz="2100" b="1" dirty="0"/>
              <a:t> de que la instalación será realizada por una empresa habilitada.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75A4C43-19DB-44B1-8850-5060BD0E0C94}"/>
              </a:ext>
            </a:extLst>
          </p:cNvPr>
          <p:cNvSpPr txBox="1">
            <a:spLocks/>
          </p:cNvSpPr>
          <p:nvPr/>
        </p:nvSpPr>
        <p:spPr>
          <a:xfrm>
            <a:off x="993648" y="2115357"/>
            <a:ext cx="7981651" cy="1651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El comercializador del aparato </a:t>
            </a:r>
            <a:r>
              <a:rPr lang="es-ES" sz="2100" b="1" u="sng" dirty="0">
                <a:highlight>
                  <a:srgbClr val="FFFF00"/>
                </a:highlight>
              </a:rPr>
              <a:t>deberá informar de esta obligación</a:t>
            </a:r>
            <a:r>
              <a:rPr lang="es-ES" sz="2100" b="1" dirty="0"/>
              <a:t> legal al comprador a través del documento que consta en la </a:t>
            </a:r>
            <a:r>
              <a:rPr lang="es-ES" sz="2100" b="1" u="sng" dirty="0">
                <a:highlight>
                  <a:srgbClr val="FFFF00"/>
                </a:highlight>
              </a:rPr>
              <a:t>parte A</a:t>
            </a:r>
            <a:r>
              <a:rPr lang="es-ES" sz="2100" b="1" dirty="0"/>
              <a:t> del anexo VI y podrá facilitar un listado de empresa habilitadas.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879F334-BE21-496D-8E98-3CBF071879C1}"/>
              </a:ext>
            </a:extLst>
          </p:cNvPr>
          <p:cNvSpPr txBox="1">
            <a:spLocks/>
          </p:cNvSpPr>
          <p:nvPr/>
        </p:nvSpPr>
        <p:spPr>
          <a:xfrm>
            <a:off x="999744" y="3742989"/>
            <a:ext cx="7981651" cy="1651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El comercializador </a:t>
            </a:r>
            <a:r>
              <a:rPr lang="es-ES" sz="2100" b="1" u="sng" dirty="0">
                <a:highlight>
                  <a:srgbClr val="FFFF00"/>
                </a:highlight>
              </a:rPr>
              <a:t>deberá informar anualmente</a:t>
            </a:r>
            <a:r>
              <a:rPr lang="es-ES" sz="2100" b="1" dirty="0"/>
              <a:t> al órgano competente de la comunidad autónoma, de los compradores </a:t>
            </a:r>
            <a:r>
              <a:rPr lang="es-ES" sz="2100" b="1" u="sng" dirty="0">
                <a:highlight>
                  <a:srgbClr val="FFFF00"/>
                </a:highlight>
              </a:rPr>
              <a:t>que no hayan remitido</a:t>
            </a:r>
            <a:r>
              <a:rPr lang="es-ES" sz="2100" b="1" dirty="0"/>
              <a:t> el documento B que mostramos a continuación.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DE30811A-EAEC-4488-A55D-1BE61026D503}"/>
              </a:ext>
            </a:extLst>
          </p:cNvPr>
          <p:cNvSpPr txBox="1">
            <a:spLocks/>
          </p:cNvSpPr>
          <p:nvPr/>
        </p:nvSpPr>
        <p:spPr>
          <a:xfrm>
            <a:off x="1005840" y="5309661"/>
            <a:ext cx="7981651" cy="1316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100" b="1" dirty="0"/>
              <a:t>Deberá conservar los archivos A y B firmados durante </a:t>
            </a:r>
            <a:r>
              <a:rPr lang="es-ES" sz="2100" b="1" u="sng" dirty="0">
                <a:highlight>
                  <a:srgbClr val="FFFF00"/>
                </a:highlight>
              </a:rPr>
              <a:t>5 años</a:t>
            </a:r>
            <a:r>
              <a:rPr lang="es-ES" sz="2100" b="1" dirty="0"/>
              <a:t> para una posible inspección. En algunas comunidades se ha habilitado un portal para subir los documentos.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9E64A8-13D4-4A3E-A5EE-F8B2C9C0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8A9F495-BAC5-456C-9DB3-EFC41DD3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80" y="0"/>
            <a:ext cx="4848301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021B72D-D833-4047-9367-EB010294D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83" y="1267296"/>
            <a:ext cx="3590544" cy="1646302"/>
          </a:xfrm>
        </p:spPr>
        <p:txBody>
          <a:bodyPr/>
          <a:lstStyle/>
          <a:p>
            <a:pPr algn="ctr"/>
            <a:r>
              <a:rPr lang="es-ES" sz="4800" b="1" dirty="0"/>
              <a:t>ANEXO VI</a:t>
            </a:r>
            <a:br>
              <a:rPr lang="es-ES" sz="4800" b="1" dirty="0"/>
            </a:br>
            <a:r>
              <a:rPr lang="es-ES" sz="4800" b="1" dirty="0"/>
              <a:t>PARTE 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B8A499A-9299-4689-8633-DED99EF5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56" y="3081867"/>
            <a:ext cx="3612269" cy="18287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190743-EDB9-4FF7-845A-55E789C1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AC7445-9A17-404B-937F-181DF44E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0" y="0"/>
            <a:ext cx="4848301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0DC9E1E-C582-46A4-8157-F362C2F40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289" y="1267298"/>
            <a:ext cx="3590544" cy="1646302"/>
          </a:xfrm>
        </p:spPr>
        <p:txBody>
          <a:bodyPr/>
          <a:lstStyle/>
          <a:p>
            <a:pPr algn="ctr"/>
            <a:r>
              <a:rPr lang="es-ES" sz="4800" b="1" dirty="0"/>
              <a:t>ANEXO VI</a:t>
            </a:r>
            <a:br>
              <a:rPr lang="es-ES" sz="4800" b="1" dirty="0"/>
            </a:br>
            <a:r>
              <a:rPr lang="es-ES" sz="4800" b="1" dirty="0"/>
              <a:t>PARTE 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FB1CAA-4C07-46EE-B661-E79AEBD5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64373"/>
            <a:ext cx="3590544" cy="20326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31D315-56D1-41AB-9352-9F41F3F13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6A95-27A4-4E01-BAC5-D67EF074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75" y="1377362"/>
            <a:ext cx="9729216" cy="1646302"/>
          </a:xfrm>
        </p:spPr>
        <p:txBody>
          <a:bodyPr/>
          <a:lstStyle/>
          <a:p>
            <a:pPr algn="ctr"/>
            <a:r>
              <a:rPr lang="es-ES" b="1" dirty="0"/>
              <a:t>CONSULTAR NORMATIVA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A1E2B4F-5DD5-462F-B29D-E95CCDD4F7E3}"/>
              </a:ext>
            </a:extLst>
          </p:cNvPr>
          <p:cNvSpPr txBox="1">
            <a:spLocks/>
          </p:cNvSpPr>
          <p:nvPr/>
        </p:nvSpPr>
        <p:spPr>
          <a:xfrm>
            <a:off x="869247" y="3429000"/>
            <a:ext cx="8455558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hlinkClick r:id="rId2"/>
              </a:rPr>
              <a:t>https://www.boe.es/boe/dias/2017/02/18/pdfs/BOE-A-2017-1679.pdf</a:t>
            </a:r>
            <a:endParaRPr lang="es-ES" sz="2000" b="1" dirty="0"/>
          </a:p>
          <a:p>
            <a:endParaRPr lang="es-ES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CFB7A4-9F04-476C-9748-07CA2754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0477"/>
            <a:ext cx="1717964" cy="5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8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1051</TotalTime>
  <Words>577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Faceta</vt:lpstr>
      <vt:lpstr>REAL DECRETO 115/2017</vt:lpstr>
      <vt:lpstr>¿A qué equipos afecta?</vt:lpstr>
      <vt:lpstr>¿A qué equipos NO afecta?</vt:lpstr>
      <vt:lpstr>¿CÓMO AFECTA ESTA NORMA?</vt:lpstr>
      <vt:lpstr>Presentación de PowerPoint</vt:lpstr>
      <vt:lpstr>Presentación de PowerPoint</vt:lpstr>
      <vt:lpstr>ANEXO VI PARTE A</vt:lpstr>
      <vt:lpstr>ANEXO VI PARTE B</vt:lpstr>
      <vt:lpstr>CONSULTAR NORMATIVA</vt:lpstr>
      <vt:lpstr>PREGUNTAS FRECUENTES: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DECRETO 115/2017</dc:title>
  <dc:creator>Jordi</dc:creator>
  <cp:lastModifiedBy>Jordi</cp:lastModifiedBy>
  <cp:revision>22</cp:revision>
  <dcterms:created xsi:type="dcterms:W3CDTF">2018-05-28T10:46:15Z</dcterms:created>
  <dcterms:modified xsi:type="dcterms:W3CDTF">2018-05-31T08:30:14Z</dcterms:modified>
</cp:coreProperties>
</file>